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handoutMasterIdLst>
    <p:handoutMasterId r:id="rId15"/>
  </p:handoutMasterIdLst>
  <p:sldIdLst>
    <p:sldId id="256" r:id="rId3"/>
    <p:sldId id="261" r:id="rId4"/>
    <p:sldId id="268" r:id="rId5"/>
    <p:sldId id="260" r:id="rId6"/>
    <p:sldId id="265" r:id="rId7"/>
    <p:sldId id="263" r:id="rId8"/>
    <p:sldId id="266" r:id="rId9"/>
    <p:sldId id="267" r:id="rId10"/>
    <p:sldId id="264" r:id="rId11"/>
    <p:sldId id="257" r:id="rId12"/>
    <p:sldId id="259" r:id="rId13"/>
    <p:sldId id="25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66" y="3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01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00F5B52A-B95B-4A4D-B1BE-A43B05B14C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032DD0D-8859-4179-AD37-1378024F96F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70196D-348E-4731-9617-ACBB3F975520}" type="datetimeFigureOut">
              <a:rPr lang="ru-RU" smtClean="0"/>
              <a:t>05.09.2025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D3C6B70-9918-4329-A3EA-9517DC20A27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1B45BD7-EFE7-4554-AEEA-191BFCE904C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FEE038-A4A2-4CBC-BD9A-A9FC86DD0B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2658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A7DBBD-5AD1-4CD4-BEAD-376E2C339C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29865" y="1041400"/>
            <a:ext cx="4853796" cy="2387600"/>
          </a:xfrm>
        </p:spPr>
        <p:txBody>
          <a:bodyPr anchor="b"/>
          <a:lstStyle>
            <a:lvl1pPr algn="ctr">
              <a:defRPr sz="60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522DA78-7699-4F85-93B9-2FE614510A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29865" y="3429000"/>
            <a:ext cx="4853796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DFE208-EEB4-41E4-9D9B-50DA28DFD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/>
              <a:t>05.09.2025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73D560-0419-4B93-BA42-8435E7693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84A11C-4911-4DD6-8734-1EAC6B9F2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A18909F0-C0ED-45CE-87BC-1D841D23017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0" y="0"/>
            <a:ext cx="4481194" cy="685800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79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18B5D9-1C6B-485C-B3E9-8C00247DF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A7274F9-889F-4322-8F45-823C341268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0DCFDF-1151-421D-A320-D7C92F455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/>
              <a:t>05.09.2025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7D388A-A885-46CC-A197-1FE7F38A1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B59A2B-B099-458C-9FE2-776B7BEE8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79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E274CA6-B07B-4038-A356-87561E6470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19D9B9B-DADE-4F89-8220-A3C1CD3D80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52D6F4-4806-4A01-8456-0189DACA1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/>
              <a:t>05.09.2025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C996A8-772D-44F7-B59E-E58241E65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879ACC-952C-47FB-9C31-9C4296F1A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12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A7DBBD-5AD1-4CD4-BEAD-376E2C339C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29865" y="1041400"/>
            <a:ext cx="4853796" cy="2387600"/>
          </a:xfrm>
        </p:spPr>
        <p:txBody>
          <a:bodyPr anchor="b"/>
          <a:lstStyle>
            <a:lvl1pPr algn="ctr">
              <a:defRPr sz="60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522DA78-7699-4F85-93B9-2FE614510A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29865" y="3429000"/>
            <a:ext cx="4853796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DFE208-EEB4-41E4-9D9B-50DA28DFD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73D560-0419-4B93-BA42-8435E7693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84A11C-4911-4DD6-8734-1EAC6B9F2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A18909F0-C0ED-45CE-87BC-1D841D23017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0" y="0"/>
            <a:ext cx="4481194" cy="685800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7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EC9EE6-06C5-4A70-B133-7C8E8F707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FDE081-D1CC-462F-A690-5D93575BEB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0DA245-4D8E-448F-94A3-9E8927931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D8B67A-B384-4687-BB10-A6B63400B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02B39F-6BA8-4E45-AF06-3A1F50023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40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D0D2EF-A87E-449C-8E7A-A93CE1BB7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96FA3B6-A5ED-4D03-9D27-98BB2FA4EB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F51079-A424-4408-A783-54750D046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D6D261-2DB9-4413-8AA0-953F0D4A3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5B31CF-2CC3-4B19-B018-94A99A4D3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75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D8165D-A960-48BB-A915-725B460E8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B4D175-8E43-4F02-8F7F-C1689D6113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332303A-D5FA-40B4-8073-C9388E03A4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15A4F9D-5C80-4964-97C7-0318E7111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7436D96-A966-44A4-BAB3-A918620A5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E00DC6E-AC8A-430C-AD51-DDC28F387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60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CD8F21-EC73-4EEC-9C3F-8871687A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A37AD7C-54B4-4556-896E-0C242F819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DD485D6-BFC4-4BB8-A447-9495BAE844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F76677D-F383-46C8-827E-10C5796CF9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BC3FE4F-1B16-4DE0-AF5A-61DB44A3FE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AEC847C-1E93-488E-BB9A-8034245B9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CAC6F0B-0131-4722-B076-492965906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9A7AB3D-0DDC-4E8D-ABBF-8200FF32B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2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67A5727-F37F-4E38-99D5-DA34AAA7A7DB}"/>
              </a:ext>
            </a:extLst>
          </p:cNvPr>
          <p:cNvSpPr/>
          <p:nvPr userDrawn="1"/>
        </p:nvSpPr>
        <p:spPr>
          <a:xfrm>
            <a:off x="0" y="0"/>
            <a:ext cx="62179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F71E98BC-2623-4D39-BD94-FFA2DBF075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17920" y="0"/>
            <a:ext cx="5974080" cy="6858000"/>
          </a:xfrm>
        </p:spPr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3E6782-AF6D-4A3C-9CEB-B9D7EDDD8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34304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994E9EA-0BAA-4988-BF79-2E92B323A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310083-3FEB-405F-A02E-C4340B006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D96874-5B8F-48EF-9687-CACC0F878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07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232E55-B4F0-4CDC-BEF6-B8B7416F2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9E29F0-5274-4A3E-930A-41D7F8B4AE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34FB9AF-3CB0-49BA-91D5-1CBB53721E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7B4949E-2FE5-437C-8BDA-F325419A6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B8A220E-525A-4062-9C24-C915D8D31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105A72B-FE86-4A73-8555-B47DCF880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66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EC9EE6-06C5-4A70-B133-7C8E8F707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FDE081-D1CC-462F-A690-5D93575BEB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0DA245-4D8E-448F-94A3-9E8927931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/>
              <a:t>05.09.2025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D8B67A-B384-4687-BB10-A6B63400B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02B39F-6BA8-4E45-AF06-3A1F50023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4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925225-08DD-4C6A-AFD7-6814E8C0D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5DAB49A-17D8-4751-A6F5-94C83151AF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96C8E1C-221A-48C9-9B3D-F14F6ACB8F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F1B9CD3-DE6A-426E-B3C4-D5255352E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FC8A71D-1F54-44FB-AA0F-D81C713B2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0485886-8F6A-4C8C-BFCF-02B87D07F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61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18B5D9-1C6B-485C-B3E9-8C00247DF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A7274F9-889F-4322-8F45-823C341268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0DCFDF-1151-421D-A320-D7C92F455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7D388A-A885-46CC-A197-1FE7F38A1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B59A2B-B099-458C-9FE2-776B7BEE8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5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E274CA6-B07B-4038-A356-87561E6470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19D9B9B-DADE-4F89-8220-A3C1CD3D80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52D6F4-4806-4A01-8456-0189DACA1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C996A8-772D-44F7-B59E-E58241E65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879ACC-952C-47FB-9C31-9C4296F1A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64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D0D2EF-A87E-449C-8E7A-A93CE1BB7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96FA3B6-A5ED-4D03-9D27-98BB2FA4EB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F51079-A424-4408-A783-54750D046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/>
              <a:t>05.09.2025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D6D261-2DB9-4413-8AA0-953F0D4A3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5B31CF-2CC3-4B19-B018-94A99A4D3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57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D8165D-A960-48BB-A915-725B460E8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B4D175-8E43-4F02-8F7F-C1689D6113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332303A-D5FA-40B4-8073-C9388E03A4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15A4F9D-5C80-4964-97C7-0318E7111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/>
              <a:t>05.09.2025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7436D96-A966-44A4-BAB3-A918620A5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E00DC6E-AC8A-430C-AD51-DDC28F387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8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CD8F21-EC73-4EEC-9C3F-8871687A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A37AD7C-54B4-4556-896E-0C242F819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DD485D6-BFC4-4BB8-A447-9495BAE844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F76677D-F383-46C8-827E-10C5796CF9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BC3FE4F-1B16-4DE0-AF5A-61DB44A3FE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AEC847C-1E93-488E-BB9A-8034245B9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/>
              <a:t>05.09.2025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CAC6F0B-0131-4722-B076-492965906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9A7AB3D-0DDC-4E8D-ABBF-8200FF32B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56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67A5727-F37F-4E38-99D5-DA34AAA7A7DB}"/>
              </a:ext>
            </a:extLst>
          </p:cNvPr>
          <p:cNvSpPr/>
          <p:nvPr userDrawn="1"/>
        </p:nvSpPr>
        <p:spPr>
          <a:xfrm>
            <a:off x="0" y="0"/>
            <a:ext cx="62179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F71E98BC-2623-4D39-BD94-FFA2DBF075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17920" y="0"/>
            <a:ext cx="5974080" cy="6858000"/>
          </a:xfrm>
        </p:spPr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3E6782-AF6D-4A3C-9CEB-B9D7EDDD8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33684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994E9EA-0BAA-4988-BF79-2E92B323A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/>
              <a:t>05.09.2025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310083-3FEB-405F-A02E-C4340B006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D96874-5B8F-48EF-9687-CACC0F878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20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232E55-B4F0-4CDC-BEF6-B8B7416F2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9E29F0-5274-4A3E-930A-41D7F8B4AE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34FB9AF-3CB0-49BA-91D5-1CBB53721E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7B4949E-2FE5-437C-8BDA-F325419A6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/>
              <a:t>05.09.2025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B8A220E-525A-4062-9C24-C915D8D31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105A72B-FE86-4A73-8555-B47DCF880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65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925225-08DD-4C6A-AFD7-6814E8C0D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5DAB49A-17D8-4751-A6F5-94C83151AF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96C8E1C-221A-48C9-9B3D-F14F6ACB8F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F1B9CD3-DE6A-426E-B3C4-D5255352E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0DD1A-9008-40F2-AED1-37A870DE5BA3}" type="datetimeFigureOut">
              <a:rPr lang="ru-RU" smtClean="0"/>
              <a:t>05.09.2025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FC8A71D-1F54-44FB-AA0F-D81C713B2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0485886-8F6A-4C8C-BFCF-02B87D07F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6836-7716-4611-AF52-E5242774C3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83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s://presentation-creation.ru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hyperlink" Target="https://presentation-creation.ru/" TargetMode="Externa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043971-5FAA-4DAD-BB28-73215775D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400F451-1057-4908-ACA1-B4B3F82253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C9CC73-6EA5-47E5-8637-ABC8B9A6EB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0DD1A-9008-40F2-AED1-37A870DE5BA3}" type="datetimeFigureOut">
              <a:rPr lang="ru-RU" smtClean="0"/>
              <a:t>05.09.2025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DDD6A9-7B4F-4CB5-B0D4-FBE3C271BF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A2E780-1B4D-40C2-AA2F-D9CD41D611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FC6836-7716-4611-AF52-E5242774C3AB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3"/>
            <a:extLst>
              <a:ext uri="{FF2B5EF4-FFF2-40B4-BE49-F238E27FC236}">
                <a16:creationId xmlns:a16="http://schemas.microsoft.com/office/drawing/2014/main" id="{DC09D23B-3665-4789-B1C8-FE717E47E4C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327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043971-5FAA-4DAD-BB28-73215775D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400F451-1057-4908-ACA1-B4B3F82253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C9CC73-6EA5-47E5-8637-ABC8B9A6EB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0DD1A-9008-40F2-AED1-37A870DE5B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DDD6A9-7B4F-4CB5-B0D4-FBE3C271BF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A2E780-1B4D-40C2-AA2F-D9CD41D611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FC6836-7716-4611-AF52-E5242774C3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>
            <a:hlinkClick r:id="rId13"/>
            <a:extLst>
              <a:ext uri="{FF2B5EF4-FFF2-40B4-BE49-F238E27FC236}">
                <a16:creationId xmlns:a16="http://schemas.microsoft.com/office/drawing/2014/main" id="{DC09D23B-3665-4789-B1C8-FE717E47E4C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8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hyperlink" Target="https://clck.ru/3NddTJ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2" r="6072"/>
          <a:stretch>
            <a:fillRect/>
          </a:stretch>
        </p:blipFill>
        <p:spPr>
          <a:xfrm>
            <a:off x="581346" y="0"/>
            <a:ext cx="4401528" cy="6736080"/>
          </a:xfr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3D2C504-CDA0-4303-9293-E618BCFE44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27696" y="2332234"/>
            <a:ext cx="6503540" cy="1582219"/>
          </a:xfrm>
        </p:spPr>
        <p:txBody>
          <a:bodyPr>
            <a:normAutofit/>
          </a:bodyPr>
          <a:lstStyle/>
          <a:p>
            <a:r>
              <a:rPr lang="ru-RU" sz="3600" b="0" dirty="0" smtClean="0"/>
              <a:t>Региональный </a:t>
            </a:r>
            <a:r>
              <a:rPr lang="ru-RU" sz="3600" b="0" dirty="0"/>
              <a:t>конкурс творческих работ </a:t>
            </a:r>
            <a:r>
              <a:rPr lang="ru-RU" sz="3600" b="0" dirty="0" smtClean="0"/>
              <a:t/>
            </a:r>
            <a:br>
              <a:rPr lang="ru-RU" sz="3600" b="0" dirty="0" smtClean="0"/>
            </a:br>
            <a:r>
              <a:rPr lang="ru-RU" sz="3600" dirty="0" smtClean="0"/>
              <a:t>«</a:t>
            </a:r>
            <a:r>
              <a:rPr lang="ru-RU" sz="3600" dirty="0"/>
              <a:t>Ремень – не метод воспитания»</a:t>
            </a:r>
          </a:p>
        </p:txBody>
      </p:sp>
      <p:sp>
        <p:nvSpPr>
          <p:cNvPr id="9" name="Рамка 8">
            <a:extLst>
              <a:ext uri="{FF2B5EF4-FFF2-40B4-BE49-F238E27FC236}">
                <a16:creationId xmlns:a16="http://schemas.microsoft.com/office/drawing/2014/main" id="{0960DA3A-38A4-4F4B-9992-233DD00FB06C}"/>
              </a:ext>
            </a:extLst>
          </p:cNvPr>
          <p:cNvSpPr/>
          <p:nvPr/>
        </p:nvSpPr>
        <p:spPr>
          <a:xfrm>
            <a:off x="99540" y="223520"/>
            <a:ext cx="11780196" cy="6512560"/>
          </a:xfrm>
          <a:prstGeom prst="frame">
            <a:avLst>
              <a:gd name="adj1" fmla="val 7629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одзаголовок 9">
            <a:extLst>
              <a:ext uri="{FF2B5EF4-FFF2-40B4-BE49-F238E27FC236}">
                <a16:creationId xmlns:a16="http://schemas.microsoft.com/office/drawing/2014/main" id="{7E551477-B81E-4C53-9172-2B803AE358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53098" y="4861679"/>
            <a:ext cx="6085630" cy="916969"/>
          </a:xfrm>
        </p:spPr>
        <p:txBody>
          <a:bodyPr>
            <a:normAutofit/>
          </a:bodyPr>
          <a:lstStyle/>
          <a:p>
            <a:pPr algn="r">
              <a:lnSpc>
                <a:spcPct val="100000"/>
              </a:lnSpc>
            </a:pPr>
            <a:r>
              <a:rPr lang="ru-RU" sz="1200" b="1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Ходакова Юлия Сергеевна</a:t>
            </a:r>
          </a:p>
          <a:p>
            <a:pPr algn="r">
              <a:lnSpc>
                <a:spcPct val="100000"/>
              </a:lnSpc>
            </a:pPr>
            <a:r>
              <a:rPr lang="ru-RU" sz="12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методист </a:t>
            </a:r>
            <a:endParaRPr lang="ru-RU" sz="1200" b="1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r">
              <a:lnSpc>
                <a:spcPct val="100000"/>
              </a:lnSpc>
            </a:pPr>
            <a:r>
              <a:rPr lang="ru-RU" sz="1200" b="1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ГБУ ВО «Центр психолого-педагогической поддержки и развития детей»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41429" y="5865412"/>
            <a:ext cx="6303485" cy="307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Методический семинар</a:t>
            </a:r>
            <a:r>
              <a: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	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4 сентября 2025 год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pic>
        <p:nvPicPr>
          <p:cNvPr id="11" name="Picture 10" descr="C:\Users\User\Desktop\Ходакова Ю. С\!Конкурсы\конкурсы 2020 год\7. Стиль жизни - здоровье\gerb_voronezhskoy_jblast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859" y="778263"/>
            <a:ext cx="634696" cy="615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3944555" y="870650"/>
            <a:ext cx="25849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Clr>
                <a:srgbClr val="000000"/>
              </a:buClr>
              <a:buFont typeface="Arial" pitchFamily="34" charset="0"/>
              <a:buChar char="•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>
              <a:buClr>
                <a:srgbClr val="000000"/>
              </a:buClr>
              <a:buFont typeface="Arial" pitchFamily="34" charset="0"/>
              <a:buChar char="–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>
              <a:buClr>
                <a:srgbClr val="000000"/>
              </a:buClr>
              <a:buFont typeface="Arial" pitchFamily="34" charset="0"/>
              <a:buChar char="•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>
              <a:buClr>
                <a:srgbClr val="000000"/>
              </a:buClr>
              <a:buFont typeface="Arial" pitchFamily="34" charset="0"/>
              <a:buChar char="–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Министерство образования Воронежской области</a:t>
            </a: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6529467" y="870650"/>
            <a:ext cx="36978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Clr>
                <a:srgbClr val="000000"/>
              </a:buClr>
              <a:buFont typeface="Arial" pitchFamily="34" charset="0"/>
              <a:buChar char="•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>
              <a:buClr>
                <a:srgbClr val="000000"/>
              </a:buClr>
              <a:buFont typeface="Arial" pitchFamily="34" charset="0"/>
              <a:buChar char="–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>
              <a:buClr>
                <a:srgbClr val="000000"/>
              </a:buClr>
              <a:buFont typeface="Arial" pitchFamily="34" charset="0"/>
              <a:buChar char="•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>
              <a:buClr>
                <a:srgbClr val="000000"/>
              </a:buClr>
              <a:buFont typeface="Arial" pitchFamily="34" charset="0"/>
              <a:buChar char="–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ГБУ ВО «Центр психолого-педагогической поддержки и развития детей»</a:t>
            </a:r>
          </a:p>
        </p:txBody>
      </p:sp>
      <p:pic>
        <p:nvPicPr>
          <p:cNvPr id="15" name="Picture 5" descr="C:\Users\User\Desktop\лого 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9529" y="756132"/>
            <a:ext cx="1043415" cy="57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381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480" t="14106" r="14735" b="5626"/>
          <a:stretch/>
        </p:blipFill>
        <p:spPr>
          <a:xfrm>
            <a:off x="6806119" y="2574888"/>
            <a:ext cx="5286482" cy="32793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3994" t="13686" r="17127" b="4918"/>
          <a:stretch/>
        </p:blipFill>
        <p:spPr>
          <a:xfrm>
            <a:off x="74594" y="1442548"/>
            <a:ext cx="6731525" cy="447448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965C49-4204-41F3-AC2F-446F456E9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476" y="201360"/>
            <a:ext cx="6045485" cy="1325563"/>
          </a:xfrm>
        </p:spPr>
        <p:txBody>
          <a:bodyPr/>
          <a:lstStyle/>
          <a:p>
            <a:r>
              <a:rPr lang="ru-RU" b="1" dirty="0"/>
              <a:t>Регистрация участников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D0DDED72-43FD-4C8A-B893-40AADBC9B3C4}"/>
              </a:ext>
            </a:extLst>
          </p:cNvPr>
          <p:cNvSpPr txBox="1">
            <a:spLocks/>
          </p:cNvSpPr>
          <p:nvPr/>
        </p:nvSpPr>
        <p:spPr>
          <a:xfrm>
            <a:off x="6806119" y="268596"/>
            <a:ext cx="4455000" cy="450000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clck.ru/3NddTJ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9F2AD0-04E1-4AB9-AC87-3EC9149691A9}"/>
              </a:ext>
            </a:extLst>
          </p:cNvPr>
          <p:cNvSpPr txBox="1"/>
          <p:nvPr/>
        </p:nvSpPr>
        <p:spPr>
          <a:xfrm>
            <a:off x="6806119" y="874323"/>
            <a:ext cx="4455000" cy="70788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по 1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подача заявок и конкурсных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181252" y="4017433"/>
            <a:ext cx="645364" cy="394284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889" y="4677451"/>
            <a:ext cx="2066807" cy="786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539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9">
            <a:extLst>
              <a:ext uri="{FF2B5EF4-FFF2-40B4-BE49-F238E27FC236}">
                <a16:creationId xmlns:a16="http://schemas.microsoft.com/office/drawing/2014/main" id="{7EBB97FC-C188-4D5D-81E4-2BE2A4004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000" y="97173"/>
            <a:ext cx="10515600" cy="999833"/>
          </a:xfrm>
        </p:spPr>
        <p:txBody>
          <a:bodyPr/>
          <a:lstStyle/>
          <a:p>
            <a:r>
              <a:rPr lang="ru-RU" b="1" dirty="0" smtClean="0"/>
              <a:t>Контакты</a:t>
            </a:r>
            <a:endParaRPr lang="ru-RU" b="1" dirty="0"/>
          </a:p>
        </p:txBody>
      </p:sp>
      <p:pic>
        <p:nvPicPr>
          <p:cNvPr id="7" name="Picture 4" descr="C:\Users\User\Desktop\Ходакова Ю. С\!Конкурсы\конкурсы 2023 год\IMG_665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148" y="5260406"/>
            <a:ext cx="1417018" cy="1401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User\Desktop\Ходакова Ю. С\!Конкурсы\конкурсы 2023 год\IMG_665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990" y="5265648"/>
            <a:ext cx="1417018" cy="1402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775349" y="3622975"/>
            <a:ext cx="72278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b="1" u="sng" kern="0">
                <a:solidFill>
                  <a:srgbClr val="0563C1"/>
                </a:solidFill>
                <a:latin typeface="Times New Roman"/>
                <a:ea typeface="Calibri"/>
                <a:cs typeface="Times New Roman"/>
              </a:rPr>
              <a:t>https://vk.com/public_stoppav</a:t>
            </a:r>
            <a:r>
              <a:rPr kumimoji="0" lang="ru-RU" sz="2400" b="1" i="0" u="sng" strike="noStrike" kern="0" cap="none" spc="0" normalizeH="0" baseline="0" noProof="0" smtClean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ru-RU" sz="24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</a:rPr>
              <a:t> </a:t>
            </a:r>
            <a:r>
              <a:rPr kumimoji="0" lang="ru-RU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https://vk.com/public175722490 «Поколение рунета»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82895" y="4768052"/>
            <a:ext cx="50785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ok.ru/group/70000001166034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4" descr="C:\Users\User\Desktop\Ходакова Ю. С\!Конкурсы\конкурсы 2023 год\2. Конкурс исследовательских работ\1. семинар\YQR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888" y="5380448"/>
            <a:ext cx="1161696" cy="1161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User\Desktop\Ходакова Ю. С\!Конкурсы\конкурсы 2023 год\2. Конкурс исследовательских работ\1. семинар\одноклассники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323" y="4680024"/>
            <a:ext cx="637722" cy="63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3"/>
          <p:cNvSpPr>
            <a:spLocks noChangeArrowheads="1"/>
          </p:cNvSpPr>
          <p:nvPr/>
        </p:nvSpPr>
        <p:spPr bwMode="auto">
          <a:xfrm>
            <a:off x="2782895" y="2084456"/>
            <a:ext cx="29322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Clr>
                <a:srgbClr val="000000"/>
              </a:buClr>
              <a:buFont typeface="Arial" pitchFamily="34" charset="0"/>
              <a:buChar char="•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>
              <a:buClr>
                <a:srgbClr val="000000"/>
              </a:buClr>
              <a:buFont typeface="Arial" pitchFamily="34" charset="0"/>
              <a:buChar char="–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>
              <a:buClr>
                <a:srgbClr val="000000"/>
              </a:buClr>
              <a:buFont typeface="Arial" pitchFamily="34" charset="0"/>
              <a:buChar char="•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>
              <a:buClr>
                <a:srgbClr val="000000"/>
              </a:buClr>
              <a:buFont typeface="Arial" pitchFamily="34" charset="0"/>
              <a:buChar char="–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 pitchFamily="34" charset="0"/>
              </a:rPr>
              <a:t>semyavrn@mail.ru</a:t>
            </a:r>
            <a:endParaRPr kumimoji="0" lang="ru-RU" alt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pic>
        <p:nvPicPr>
          <p:cNvPr id="14" name="Google Shape;138;p19"/>
          <p:cNvPicPr preferRelativeResize="0"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534" y="1027016"/>
            <a:ext cx="7493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782895" y="1160134"/>
            <a:ext cx="22349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latin typeface="Open Sans"/>
                <a:cs typeface="Arial" pitchFamily="34" charset="0"/>
                <a:sym typeface="Arial" pitchFamily="34" charset="0"/>
              </a:rPr>
              <a:t>8 (</a:t>
            </a:r>
            <a:r>
              <a:rPr lang="en-US" sz="2000" b="1" dirty="0">
                <a:solidFill>
                  <a:srgbClr val="002060"/>
                </a:solidFill>
                <a:latin typeface="Open Sans"/>
                <a:cs typeface="Arial" pitchFamily="34" charset="0"/>
                <a:sym typeface="Arial" pitchFamily="34" charset="0"/>
              </a:rPr>
              <a:t>473</a:t>
            </a:r>
            <a:r>
              <a:rPr lang="ru-RU" sz="2000" b="1" dirty="0">
                <a:solidFill>
                  <a:srgbClr val="002060"/>
                </a:solidFill>
                <a:latin typeface="Open Sans"/>
                <a:cs typeface="Arial" pitchFamily="34" charset="0"/>
                <a:sym typeface="Arial" pitchFamily="34" charset="0"/>
              </a:rPr>
              <a:t>) </a:t>
            </a:r>
            <a:r>
              <a:rPr lang="en-US" sz="2000" b="1" dirty="0" smtClean="0">
                <a:solidFill>
                  <a:srgbClr val="002060"/>
                </a:solidFill>
                <a:latin typeface="Open Sans"/>
                <a:cs typeface="Arial" pitchFamily="34" charset="0"/>
                <a:sym typeface="Arial" pitchFamily="34" charset="0"/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  <a:latin typeface="Open Sans"/>
                <a:cs typeface="Arial" pitchFamily="34" charset="0"/>
                <a:sym typeface="Arial" pitchFamily="34" charset="0"/>
              </a:rPr>
              <a:t>21</a:t>
            </a:r>
            <a:r>
              <a:rPr lang="en-US" sz="2000" b="1" dirty="0" smtClean="0">
                <a:solidFill>
                  <a:srgbClr val="002060"/>
                </a:solidFill>
                <a:latin typeface="Open Sans"/>
                <a:cs typeface="Arial" pitchFamily="34" charset="0"/>
                <a:sym typeface="Arial" pitchFamily="34" charset="0"/>
              </a:rPr>
              <a:t>-</a:t>
            </a:r>
            <a:r>
              <a:rPr lang="ru-RU" sz="2000" b="1" dirty="0" smtClean="0">
                <a:solidFill>
                  <a:srgbClr val="002060"/>
                </a:solidFill>
                <a:latin typeface="Open Sans"/>
                <a:cs typeface="Arial" pitchFamily="34" charset="0"/>
                <a:sym typeface="Arial" pitchFamily="34" charset="0"/>
              </a:rPr>
              <a:t>01</a:t>
            </a:r>
            <a:r>
              <a:rPr lang="en-US" sz="2000" b="1" dirty="0" smtClean="0">
                <a:solidFill>
                  <a:srgbClr val="002060"/>
                </a:solidFill>
                <a:latin typeface="Open Sans"/>
                <a:cs typeface="Arial" pitchFamily="34" charset="0"/>
                <a:sym typeface="Arial" pitchFamily="34" charset="0"/>
              </a:rPr>
              <a:t>-</a:t>
            </a:r>
            <a:r>
              <a:rPr lang="ru-RU" sz="2000" b="1" dirty="0" smtClean="0">
                <a:solidFill>
                  <a:srgbClr val="002060"/>
                </a:solidFill>
                <a:latin typeface="Open Sans"/>
                <a:cs typeface="Arial" pitchFamily="34" charset="0"/>
                <a:sym typeface="Arial" pitchFamily="34" charset="0"/>
              </a:rPr>
              <a:t>90</a:t>
            </a: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pic>
        <p:nvPicPr>
          <p:cNvPr id="16" name="Рисунок 5" descr="Интернет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859" y="2673981"/>
            <a:ext cx="88265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User\Desktop\Ходакова Ю. С\!Конкурсы\конкурсы 2021\1. Краски жизни\scale_120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337" y="3734385"/>
            <a:ext cx="613708" cy="61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332" y="1946829"/>
            <a:ext cx="945703" cy="719959"/>
          </a:xfrm>
          <a:prstGeom prst="rect">
            <a:avLst/>
          </a:prstGeom>
        </p:spPr>
      </p:pic>
      <p:sp>
        <p:nvSpPr>
          <p:cNvPr id="18" name="Прямоугольник 3"/>
          <p:cNvSpPr>
            <a:spLocks noChangeArrowheads="1"/>
          </p:cNvSpPr>
          <p:nvPr/>
        </p:nvSpPr>
        <p:spPr bwMode="auto">
          <a:xfrm>
            <a:off x="2782895" y="3003973"/>
            <a:ext cx="41100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Clr>
                <a:srgbClr val="000000"/>
              </a:buClr>
              <a:buFont typeface="Arial" pitchFamily="34" charset="0"/>
              <a:buChar char="•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>
              <a:buClr>
                <a:srgbClr val="000000"/>
              </a:buClr>
              <a:buFont typeface="Arial" pitchFamily="34" charset="0"/>
              <a:buChar char="–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>
              <a:buClr>
                <a:srgbClr val="000000"/>
              </a:buClr>
              <a:buFont typeface="Arial" pitchFamily="34" charset="0"/>
              <a:buChar char="•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>
              <a:buClr>
                <a:srgbClr val="000000"/>
              </a:buClr>
              <a:buFont typeface="Arial" pitchFamily="34" charset="0"/>
              <a:buChar char="–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Char char="»"/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 pitchFamily="34" charset="0"/>
              </a:rPr>
              <a:t>https://stoppav.ru/contests</a:t>
            </a:r>
            <a:endParaRPr kumimoji="0" lang="ru-RU" alt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5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>
            <a:extLst>
              <a:ext uri="{FF2B5EF4-FFF2-40B4-BE49-F238E27FC236}">
                <a16:creationId xmlns:a16="http://schemas.microsoft.com/office/drawing/2014/main" id="{7EF0A72E-C361-4788-A387-F104F0DDEB3E}"/>
              </a:ext>
            </a:extLst>
          </p:cNvPr>
          <p:cNvSpPr/>
          <p:nvPr/>
        </p:nvSpPr>
        <p:spPr>
          <a:xfrm>
            <a:off x="99540" y="223520"/>
            <a:ext cx="11780196" cy="6512560"/>
          </a:xfrm>
          <a:prstGeom prst="frame">
            <a:avLst>
              <a:gd name="adj1" fmla="val 7629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26A26E-0930-4A7C-83A3-DA31207D637E}"/>
              </a:ext>
            </a:extLst>
          </p:cNvPr>
          <p:cNvSpPr txBox="1"/>
          <p:nvPr/>
        </p:nvSpPr>
        <p:spPr>
          <a:xfrm>
            <a:off x="610116" y="2831644"/>
            <a:ext cx="1075904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/>
              <a:t>СПАСИБО ЗА ВНИМАНИЕ!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260334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6C7FF546-295D-4E85-B215-3E72D17D5A53}"/>
              </a:ext>
            </a:extLst>
          </p:cNvPr>
          <p:cNvSpPr/>
          <p:nvPr/>
        </p:nvSpPr>
        <p:spPr>
          <a:xfrm>
            <a:off x="297550" y="2503572"/>
            <a:ext cx="904240" cy="640080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852826-F9D1-4701-8E82-4FDA2925C1BC}"/>
              </a:ext>
            </a:extLst>
          </p:cNvPr>
          <p:cNvSpPr txBox="1"/>
          <p:nvPr/>
        </p:nvSpPr>
        <p:spPr>
          <a:xfrm>
            <a:off x="246580" y="1123523"/>
            <a:ext cx="59590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Целью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привлечение внимания к проблеме насилия и жестокого обращения в отношении детей и подростков, необходимости ее решения, поддержка детей и молодежи, находящихся в социально-опасном положении.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: шеврон 10">
            <a:extLst>
              <a:ext uri="{FF2B5EF4-FFF2-40B4-BE49-F238E27FC236}">
                <a16:creationId xmlns:a16="http://schemas.microsoft.com/office/drawing/2014/main" id="{0CF2D924-81A9-4463-8142-D9E630FA74CD}"/>
              </a:ext>
            </a:extLst>
          </p:cNvPr>
          <p:cNvSpPr/>
          <p:nvPr/>
        </p:nvSpPr>
        <p:spPr>
          <a:xfrm>
            <a:off x="286592" y="3391761"/>
            <a:ext cx="904240" cy="640080"/>
          </a:xfrm>
          <a:prstGeom prst="chevron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E8A194-A3F0-46AB-83B4-F0501F3154B4}"/>
              </a:ext>
            </a:extLst>
          </p:cNvPr>
          <p:cNvSpPr txBox="1"/>
          <p:nvPr/>
        </p:nvSpPr>
        <p:spPr>
          <a:xfrm>
            <a:off x="1201791" y="2533284"/>
            <a:ext cx="50038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насилия и жестокого обращения в отношении несовершеннолетних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трелка: шеврон 12">
            <a:extLst>
              <a:ext uri="{FF2B5EF4-FFF2-40B4-BE49-F238E27FC236}">
                <a16:creationId xmlns:a16="http://schemas.microsoft.com/office/drawing/2014/main" id="{F456BDD8-975D-496B-BDCE-2510C84E0E5D}"/>
              </a:ext>
            </a:extLst>
          </p:cNvPr>
          <p:cNvSpPr/>
          <p:nvPr/>
        </p:nvSpPr>
        <p:spPr>
          <a:xfrm>
            <a:off x="281284" y="4217017"/>
            <a:ext cx="904240" cy="640080"/>
          </a:xfrm>
          <a:prstGeom prst="chevron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Стрелка: шеврон 14">
            <a:extLst>
              <a:ext uri="{FF2B5EF4-FFF2-40B4-BE49-F238E27FC236}">
                <a16:creationId xmlns:a16="http://schemas.microsoft.com/office/drawing/2014/main" id="{673740D2-9653-45F1-961F-3B9BAD43A3BF}"/>
              </a:ext>
            </a:extLst>
          </p:cNvPr>
          <p:cNvSpPr/>
          <p:nvPr/>
        </p:nvSpPr>
        <p:spPr>
          <a:xfrm>
            <a:off x="245553" y="5071246"/>
            <a:ext cx="904240" cy="640080"/>
          </a:xfrm>
          <a:prstGeom prst="chevron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5" b="1225"/>
          <a:stretch>
            <a:fillRect/>
          </a:stretch>
        </p:blipFill>
        <p:spPr/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6E8A194-A3F0-46AB-83B4-F0501F3154B4}"/>
              </a:ext>
            </a:extLst>
          </p:cNvPr>
          <p:cNvSpPr txBox="1"/>
          <p:nvPr/>
        </p:nvSpPr>
        <p:spPr>
          <a:xfrm>
            <a:off x="1201791" y="3419413"/>
            <a:ext cx="50038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системы ценностных ориентаций и социальных компетенций обучающихся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E8A194-A3F0-46AB-83B4-F0501F3154B4}"/>
              </a:ext>
            </a:extLst>
          </p:cNvPr>
          <p:cNvSpPr txBox="1"/>
          <p:nvPr/>
        </p:nvSpPr>
        <p:spPr>
          <a:xfrm>
            <a:off x="1201791" y="4218887"/>
            <a:ext cx="50038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 новых форм и методов профилактической деятельности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6E8A194-A3F0-46AB-83B4-F0501F3154B4}"/>
              </a:ext>
            </a:extLst>
          </p:cNvPr>
          <p:cNvSpPr txBox="1"/>
          <p:nvPr/>
        </p:nvSpPr>
        <p:spPr>
          <a:xfrm>
            <a:off x="1201791" y="5071246"/>
            <a:ext cx="50038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негативного мнения у обучающихся ко всем формам жестокого обращения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трелка: шеврон 14">
            <a:extLst>
              <a:ext uri="{FF2B5EF4-FFF2-40B4-BE49-F238E27FC236}">
                <a16:creationId xmlns:a16="http://schemas.microsoft.com/office/drawing/2014/main" id="{673740D2-9653-45F1-961F-3B9BAD43A3BF}"/>
              </a:ext>
            </a:extLst>
          </p:cNvPr>
          <p:cNvSpPr/>
          <p:nvPr/>
        </p:nvSpPr>
        <p:spPr>
          <a:xfrm>
            <a:off x="233567" y="5973660"/>
            <a:ext cx="904240" cy="640080"/>
          </a:xfrm>
          <a:prstGeom prst="chevron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E8A194-A3F0-46AB-83B4-F0501F3154B4}"/>
              </a:ext>
            </a:extLst>
          </p:cNvPr>
          <p:cNvSpPr txBox="1"/>
          <p:nvPr/>
        </p:nvSpPr>
        <p:spPr>
          <a:xfrm>
            <a:off x="1201791" y="6001312"/>
            <a:ext cx="50038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 творческой активности талантливых детей, подростков, молодежи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Заголовок 1">
            <a:extLst>
              <a:ext uri="{FF2B5EF4-FFF2-40B4-BE49-F238E27FC236}">
                <a16:creationId xmlns:a16="http://schemas.microsoft.com/office/drawing/2014/main" id="{40CEC3D0-E6CC-45EC-9883-A732B8F5E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50" y="-202040"/>
            <a:ext cx="10515600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Цель и задачи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36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трелка: шеврон 14">
            <a:extLst>
              <a:ext uri="{FF2B5EF4-FFF2-40B4-BE49-F238E27FC236}">
                <a16:creationId xmlns:a16="http://schemas.microsoft.com/office/drawing/2014/main" id="{673740D2-9653-45F1-961F-3B9BAD43A3BF}"/>
              </a:ext>
            </a:extLst>
          </p:cNvPr>
          <p:cNvSpPr/>
          <p:nvPr/>
        </p:nvSpPr>
        <p:spPr>
          <a:xfrm>
            <a:off x="194623" y="1587421"/>
            <a:ext cx="904240" cy="640080"/>
          </a:xfrm>
          <a:prstGeom prst="chevron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6E8A194-A3F0-46AB-83B4-F0501F3154B4}"/>
              </a:ext>
            </a:extLst>
          </p:cNvPr>
          <p:cNvSpPr txBox="1"/>
          <p:nvPr/>
        </p:nvSpPr>
        <p:spPr>
          <a:xfrm>
            <a:off x="1156492" y="1491962"/>
            <a:ext cx="50038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МИНОБР ВО № 974 от 15.08.2025 г. «Об утверждении Примерного регионального перечня мероприятий для включения в план воспитательной работы общеобразовательной организации на 2025/2026 учебный год» </a:t>
            </a:r>
            <a:r>
              <a:rPr lang="ru-RU" sz="16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(п. </a:t>
            </a:r>
            <a:r>
              <a:rPr lang="ru-RU" sz="1600" b="1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245)</a:t>
            </a:r>
            <a:endParaRPr lang="ru-RU" sz="1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трелка: шеврон 14">
            <a:extLst>
              <a:ext uri="{FF2B5EF4-FFF2-40B4-BE49-F238E27FC236}">
                <a16:creationId xmlns:a16="http://schemas.microsoft.com/office/drawing/2014/main" id="{673740D2-9653-45F1-961F-3B9BAD43A3BF}"/>
              </a:ext>
            </a:extLst>
          </p:cNvPr>
          <p:cNvSpPr/>
          <p:nvPr/>
        </p:nvSpPr>
        <p:spPr>
          <a:xfrm>
            <a:off x="194623" y="3157567"/>
            <a:ext cx="904240" cy="640080"/>
          </a:xfrm>
          <a:prstGeom prst="chevron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E8A194-A3F0-46AB-83B4-F0501F3154B4}"/>
              </a:ext>
            </a:extLst>
          </p:cNvPr>
          <p:cNvSpPr txBox="1"/>
          <p:nvPr/>
        </p:nvSpPr>
        <p:spPr>
          <a:xfrm>
            <a:off x="1098863" y="3062108"/>
            <a:ext cx="50038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Письмо МИНОБР ВО № 80-11/7650 от 25.08.2025 г. «О проведении регионального конкурса творческих работ «Ремень – не метод воспитания»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052" b="1052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0C7D41-BD21-486D-8EE8-28D85340B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452" y="143838"/>
            <a:ext cx="5408488" cy="1043416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Участники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4" r="20144"/>
          <a:stretch>
            <a:fillRect/>
          </a:stretch>
        </p:blipFill>
        <p:spPr>
          <a:xfrm>
            <a:off x="6725226" y="395661"/>
            <a:ext cx="5220737" cy="61277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91000" y="4239000"/>
            <a:ext cx="6096000" cy="9341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40385">
              <a:spcAft>
                <a:spcPts val="0"/>
              </a:spcAft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</a:rPr>
              <a:t>10-14 лет</a:t>
            </a:r>
          </a:p>
          <a:p>
            <a:pPr indent="540385">
              <a:spcAft>
                <a:spcPts val="0"/>
              </a:spcAft>
            </a:pP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ea typeface="Times New Roman"/>
            </a:endParaRPr>
          </a:p>
          <a:p>
            <a:pPr indent="540385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</a:rPr>
              <a:t>15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</a:rPr>
              <a:t>лет и старше.</a:t>
            </a: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890DD7-4687-4807-9E34-604A90BD13E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1560" y="4326812"/>
            <a:ext cx="224103" cy="2667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A792F78-7AA0-4BC8-86F3-8FE2FCA78B3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4624" y="4779000"/>
            <a:ext cx="224103" cy="266700"/>
          </a:xfrm>
          <a:prstGeom prst="rect">
            <a:avLst/>
          </a:prstGeom>
        </p:spPr>
      </p:pic>
      <p:sp>
        <p:nvSpPr>
          <p:cNvPr id="11" name="Текст 6">
            <a:extLst>
              <a:ext uri="{FF2B5EF4-FFF2-40B4-BE49-F238E27FC236}">
                <a16:creationId xmlns:a16="http://schemas.microsoft.com/office/drawing/2014/main" id="{D0DDED72-43FD-4C8A-B893-40AADBC9B3C4}"/>
              </a:ext>
            </a:extLst>
          </p:cNvPr>
          <p:cNvSpPr txBox="1">
            <a:spLocks/>
          </p:cNvSpPr>
          <p:nvPr/>
        </p:nvSpPr>
        <p:spPr>
          <a:xfrm>
            <a:off x="426000" y="1289488"/>
            <a:ext cx="5624999" cy="297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6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Участником </a:t>
            </a:r>
            <a:r>
              <a:rPr lang="ru-RU" sz="16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могут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 обучающиеся образовательных организаций муниципальных районов и городских округов Воронежской области, в возрасте </a:t>
            </a:r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10 лет и 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старше.</a:t>
            </a:r>
          </a:p>
          <a:p>
            <a:pPr algn="just"/>
            <a:r>
              <a:rPr lang="ru-RU" sz="16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координатора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выступить педагогический работник образовательной организации: учитель, преподаватель, психолог, социальный педагог, </a:t>
            </a:r>
            <a:r>
              <a:rPr lang="ru-RU" sz="1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тьютор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классный руководитель, педагог дополнительного образования и другие педагогические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работники.</a:t>
            </a:r>
          </a:p>
          <a:p>
            <a:pPr algn="just"/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2416" y="5634000"/>
            <a:ext cx="5490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Конкурсная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может быть выполнена одним участником или творческим коллективом.</a:t>
            </a:r>
          </a:p>
          <a:p>
            <a:pPr algn="just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Участники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 имеют право предоставить неограниченное количество конкурсных работ по всем номинациям.</a:t>
            </a:r>
          </a:p>
        </p:txBody>
      </p:sp>
    </p:spTree>
    <p:extLst>
      <p:ext uri="{BB962C8B-B14F-4D97-AF65-F5344CB8AC3E}">
        <p14:creationId xmlns:p14="http://schemas.microsoft.com/office/powerpoint/2010/main" val="140787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414318" y="359596"/>
            <a:ext cx="4606591" cy="613275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CEC3D0-E6CC-45EC-9883-A732B8F5E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000" y="41729"/>
            <a:ext cx="10515600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Сроки проведения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6" name="Текст 6">
            <a:extLst>
              <a:ext uri="{FF2B5EF4-FFF2-40B4-BE49-F238E27FC236}">
                <a16:creationId xmlns:a16="http://schemas.microsoft.com/office/drawing/2014/main" id="{E17F2976-00D6-461E-9FED-21B9B7A0395B}"/>
              </a:ext>
            </a:extLst>
          </p:cNvPr>
          <p:cNvSpPr txBox="1">
            <a:spLocks/>
          </p:cNvSpPr>
          <p:nvPr/>
        </p:nvSpPr>
        <p:spPr>
          <a:xfrm>
            <a:off x="471000" y="1585057"/>
            <a:ext cx="5626586" cy="1569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проводится </a:t>
            </a: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1 сентября по 31 октября 2025 года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2 этапа: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: скругленные углы 13">
            <a:extLst>
              <a:ext uri="{FF2B5EF4-FFF2-40B4-BE49-F238E27FC236}">
                <a16:creationId xmlns:a16="http://schemas.microsoft.com/office/drawing/2014/main" id="{D9A4C0DD-BAAA-4049-9F83-4C70C08B620F}"/>
              </a:ext>
            </a:extLst>
          </p:cNvPr>
          <p:cNvSpPr/>
          <p:nvPr/>
        </p:nvSpPr>
        <p:spPr>
          <a:xfrm rot="2689455">
            <a:off x="6550219" y="1441548"/>
            <a:ext cx="613694" cy="613694"/>
          </a:xfrm>
          <a:prstGeom prst="roundRect">
            <a:avLst/>
          </a:prstGeom>
          <a:solidFill>
            <a:srgbClr val="AA2B1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3BCE176-3A3A-4219-960B-7E88364E244F}"/>
              </a:ext>
            </a:extLst>
          </p:cNvPr>
          <p:cNvSpPr txBox="1"/>
          <p:nvPr/>
        </p:nvSpPr>
        <p:spPr>
          <a:xfrm>
            <a:off x="6686987" y="151756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E9F2AD0-04E1-4AB9-AC87-3EC9149691A9}"/>
              </a:ext>
            </a:extLst>
          </p:cNvPr>
          <p:cNvSpPr txBox="1"/>
          <p:nvPr/>
        </p:nvSpPr>
        <p:spPr>
          <a:xfrm>
            <a:off x="7490114" y="1367292"/>
            <a:ext cx="4559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 сентября по 14 </a:t>
            </a:r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20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5667694E-A818-440B-97BB-D2EFCDA1DDD0}"/>
              </a:ext>
            </a:extLst>
          </p:cNvPr>
          <p:cNvSpPr/>
          <p:nvPr/>
        </p:nvSpPr>
        <p:spPr>
          <a:xfrm>
            <a:off x="7493757" y="1725722"/>
            <a:ext cx="445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подача заявок и конкурсных работ</a:t>
            </a:r>
            <a:endParaRPr 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Прямоугольник: скругленные углы 31">
            <a:extLst>
              <a:ext uri="{FF2B5EF4-FFF2-40B4-BE49-F238E27FC236}">
                <a16:creationId xmlns:a16="http://schemas.microsoft.com/office/drawing/2014/main" id="{8CC53EC2-8418-4A1F-B254-1AB8B43FF781}"/>
              </a:ext>
            </a:extLst>
          </p:cNvPr>
          <p:cNvSpPr/>
          <p:nvPr/>
        </p:nvSpPr>
        <p:spPr>
          <a:xfrm rot="2689455">
            <a:off x="6549378" y="2746098"/>
            <a:ext cx="613694" cy="613694"/>
          </a:xfrm>
          <a:prstGeom prst="roundRect">
            <a:avLst/>
          </a:prstGeom>
          <a:solidFill>
            <a:srgbClr val="AA2B1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1AE90AF-0C49-4E70-801F-C742A62FEB2D}"/>
              </a:ext>
            </a:extLst>
          </p:cNvPr>
          <p:cNvSpPr txBox="1"/>
          <p:nvPr/>
        </p:nvSpPr>
        <p:spPr>
          <a:xfrm>
            <a:off x="6686146" y="282211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2</a:t>
            </a:r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98" b="16398"/>
          <a:stretch>
            <a:fillRect/>
          </a:stretch>
        </p:blipFill>
        <p:spPr>
          <a:xfrm>
            <a:off x="336000" y="3699451"/>
            <a:ext cx="5758414" cy="257886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1E9F2AD0-04E1-4AB9-AC87-3EC9149691A9}"/>
              </a:ext>
            </a:extLst>
          </p:cNvPr>
          <p:cNvSpPr txBox="1"/>
          <p:nvPr/>
        </p:nvSpPr>
        <p:spPr>
          <a:xfrm>
            <a:off x="7493757" y="2652835"/>
            <a:ext cx="445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по 31 октября 2025 </a:t>
            </a:r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5667694E-A818-440B-97BB-D2EFCDA1DDD0}"/>
              </a:ext>
            </a:extLst>
          </p:cNvPr>
          <p:cNvSpPr/>
          <p:nvPr/>
        </p:nvSpPr>
        <p:spPr>
          <a:xfrm>
            <a:off x="7493756" y="3049573"/>
            <a:ext cx="46982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жюри, определение Лауреатов Конкурса</a:t>
            </a:r>
            <a:endParaRPr 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414318" y="5229000"/>
            <a:ext cx="46065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5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Конкурсные </a:t>
            </a:r>
            <a:r>
              <a:rPr lang="ru-RU" sz="15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работы, поступившие после окончания срока (начиная с </a:t>
            </a:r>
            <a:r>
              <a:rPr lang="ru-RU" sz="15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5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5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15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года), а также оформленные с нарушением требований настоящего Положения, не рассматриваются.</a:t>
            </a:r>
          </a:p>
        </p:txBody>
      </p:sp>
    </p:spTree>
    <p:extLst>
      <p:ext uri="{BB962C8B-B14F-4D97-AF65-F5344CB8AC3E}">
        <p14:creationId xmlns:p14="http://schemas.microsoft.com/office/powerpoint/2010/main" val="368793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0755A9-D9EE-40BF-90ED-B33EDF864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893" y="108272"/>
            <a:ext cx="10515600" cy="1163851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«Детство – счастливая пора»: рисунок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Текст 6">
            <a:extLst>
              <a:ext uri="{FF2B5EF4-FFF2-40B4-BE49-F238E27FC236}">
                <a16:creationId xmlns:a16="http://schemas.microsoft.com/office/drawing/2014/main" id="{D0DDED72-43FD-4C8A-B893-40AADBC9B3C4}"/>
              </a:ext>
            </a:extLst>
          </p:cNvPr>
          <p:cNvSpPr txBox="1">
            <a:spLocks/>
          </p:cNvSpPr>
          <p:nvPr/>
        </p:nvSpPr>
        <p:spPr>
          <a:xfrm>
            <a:off x="580112" y="1453874"/>
            <a:ext cx="6930296" cy="36421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участию в Конкурсе предоставляются конкурсные работы в виде рисунка;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Конкурса должны быть нарисованы на бумаге или на холсте, либо выполнены при помощи компьютерных графических программ;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формате 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конкурсной работы: </a:t>
            </a:r>
            <a:r>
              <a:rPr lang="ru-RU" sz="1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jpeg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tiff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1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png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(фотография или сканированный документ с разрешением изображения не менее 200 </a:t>
            </a:r>
            <a:r>
              <a:rPr lang="ru-RU" sz="1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dpi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формат 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оригинала рисунка – А4 или А3.</a:t>
            </a:r>
          </a:p>
          <a:p>
            <a:pPr algn="just"/>
            <a:endPara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Desktop\Ходакова Ю. С\!Конкурсы\конкурсы 2023 год\13. Ремень - не метод воспитания\2. вебинар 06.09.2023\TFwTZvJUiV-800x6001-1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012" y="1076914"/>
            <a:ext cx="3867150" cy="271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Ходакова Ю. С\!Конкурсы\конкурсы 2023 год\13. Ремень - не метод воспитания\2. вебинар 06.09.2023\1673995875_gas-kvas-com-p-risunok-na-temu-detstvo-bez-obid-i-unizhen-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012" y="3791539"/>
            <a:ext cx="3867150" cy="290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21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0755A9-D9EE-40BF-90ED-B33EDF864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892" y="108272"/>
            <a:ext cx="11113269" cy="1163851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«Чудесные превращения ремня»: арт-объект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Текст 6">
            <a:extLst>
              <a:ext uri="{FF2B5EF4-FFF2-40B4-BE49-F238E27FC236}">
                <a16:creationId xmlns:a16="http://schemas.microsoft.com/office/drawing/2014/main" id="{D0DDED72-43FD-4C8A-B893-40AADBC9B3C4}"/>
              </a:ext>
            </a:extLst>
          </p:cNvPr>
          <p:cNvSpPr txBox="1">
            <a:spLocks/>
          </p:cNvSpPr>
          <p:nvPr/>
        </p:nvSpPr>
        <p:spPr>
          <a:xfrm>
            <a:off x="580112" y="1453874"/>
            <a:ext cx="6930296" cy="36421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9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9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участию в Конкурсе предоставляются «поделки-изобретения» с использованием ремня, как символа поддержки основной идеи, что «ремень – это не метод воспитания»;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9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 </a:t>
            </a:r>
            <a:r>
              <a:rPr lang="ru-RU" sz="19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элементом конкурсной работы должен быть ремень;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9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конкурсные </a:t>
            </a:r>
            <a:r>
              <a:rPr lang="ru-RU" sz="19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предоставляются только в электронном виде: фотография арт-объекта в формате </a:t>
            </a:r>
            <a:r>
              <a:rPr lang="ru-RU" sz="19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jpeg</a:t>
            </a:r>
            <a:r>
              <a:rPr lang="ru-RU" sz="19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tiff</a:t>
            </a:r>
            <a:r>
              <a:rPr lang="ru-RU" sz="19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19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png</a:t>
            </a:r>
            <a:r>
              <a:rPr lang="ru-RU" sz="19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600" b="1" dirty="0" smtClean="0">
              <a:solidFill>
                <a:prstClr val="black">
                  <a:lumMod val="95000"/>
                  <a:lumOff val="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User\Desktop\Ходакова Ю. С\!Конкурсы\конкурсы 2022 год\12. Ремень - не метод воспитания\!конкурсные работы\Лауреаты\2. Арт-объект\1. 10-14 лет\! Милованов Артем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430" y="1533538"/>
            <a:ext cx="4278779" cy="2378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Ходакова Ю. С\!Конкурсы\конкурсы 2022 год\12. Ремень - не метод воспитания\!конкурсные работы\Лауреаты\2. Арт-объект\1. 10-14 лет\1 Жиляев Степан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430" y="4037744"/>
            <a:ext cx="4278779" cy="2378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Ходакова Ю. С\!Конкурсы\конкурсы 2022 год\12. Ремень - не метод воспитания\!конкурсные работы\Лауреаты\2. Арт-объект\2. 15 лет и старше\1 Щербинин Максим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712" y="4037743"/>
            <a:ext cx="4295472" cy="2387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104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414318" y="359596"/>
            <a:ext cx="4606591" cy="613275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CEC3D0-E6CC-45EC-9883-A732B8F5E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130" y="74559"/>
            <a:ext cx="7625036" cy="1325563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В конкурсной работе не допускается: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26" name="Текст 6">
            <a:extLst>
              <a:ext uri="{FF2B5EF4-FFF2-40B4-BE49-F238E27FC236}">
                <a16:creationId xmlns:a16="http://schemas.microsoft.com/office/drawing/2014/main" id="{E17F2976-00D6-461E-9FED-21B9B7A0395B}"/>
              </a:ext>
            </a:extLst>
          </p:cNvPr>
          <p:cNvSpPr txBox="1">
            <a:spLocks/>
          </p:cNvSpPr>
          <p:nvPr/>
        </p:nvSpPr>
        <p:spPr>
          <a:xfrm>
            <a:off x="470998" y="1461766"/>
            <a:ext cx="6227753" cy="50305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нарушающие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общепринятые эстетические нормы или содержащие сцены жестокого обращения;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конкурсные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рекламного характера;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уже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опубликованные частично или полностью в периодической печати, сети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Internet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иных средствах массовой информации; 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заявленные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других конкурсах или ранее участвовавшие в Конкурсе;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соответствующие требованиям, прописанным в Положении о Конкурсе;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содержащие грамматические и орфографические ошибки, ненормативную лексику, имеющие недопустимо оскорбительный характер или тон, унижающие человеческое достоинство, разжигающие политические, религиозные и национальные разногласия, а также содержание которых запрещено законодательством Российской Федерации.</a:t>
            </a:r>
          </a:p>
          <a:p>
            <a:pPr algn="just"/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374" y="852755"/>
            <a:ext cx="4234478" cy="514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387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218E1B-F463-48E1-B249-C61434141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000" y="-46364"/>
            <a:ext cx="6420267" cy="1325563"/>
          </a:xfrm>
        </p:spPr>
        <p:txBody>
          <a:bodyPr/>
          <a:lstStyle/>
          <a:p>
            <a:r>
              <a:rPr lang="ru-RU" b="1" dirty="0"/>
              <a:t>Подведение итогов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267" y="292683"/>
            <a:ext cx="4792662" cy="612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Текст 6">
            <a:extLst>
              <a:ext uri="{FF2B5EF4-FFF2-40B4-BE49-F238E27FC236}">
                <a16:creationId xmlns:a16="http://schemas.microsoft.com/office/drawing/2014/main" id="{D9A72FB7-17C1-4E76-9663-C9DBAB48A265}"/>
              </a:ext>
            </a:extLst>
          </p:cNvPr>
          <p:cNvSpPr txBox="1">
            <a:spLocks/>
          </p:cNvSpPr>
          <p:nvPr/>
        </p:nvSpPr>
        <p:spPr>
          <a:xfrm>
            <a:off x="185202" y="1107823"/>
            <a:ext cx="6706065" cy="5483986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Победителями Конкурса признаются авторы работ в каждой номинации Конкурса, которым присваивается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звание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«Лауреат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регионального конкурса творческих работ «Ремень – не метод воспитания» и направляется диплом. </a:t>
            </a:r>
            <a:endParaRPr lang="ru-RU" sz="7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победители и участники информируются организаторами об итогах Конкурса по электронной почте, указанной при заполнении заявки на сайте, 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срок до 11 ноября 202</a:t>
            </a:r>
            <a:r>
              <a:rPr lang="en-US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года.</a:t>
            </a:r>
          </a:p>
          <a:p>
            <a:pPr indent="36195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возникшей необходимости Жюри оставляет за собой право определить победителей в специальных поощрительных номинациях Конкурса.</a:t>
            </a:r>
          </a:p>
          <a:p>
            <a:pPr indent="36195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участники Конкурса, работы которых допущены к участию в конкурсе, 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срок до 2</a:t>
            </a:r>
            <a:r>
              <a:rPr lang="en-US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en-US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получают Сертификат об участии в Конкурсе в электронном виде на адрес электронной почты, указанный при регистрации.</a:t>
            </a:r>
          </a:p>
          <a:p>
            <a:pPr indent="36195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победители Конкурса обязаны предоставить оригиналы конкурсных работ по адресу 394016, </a:t>
            </a: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Воронеж, ул. Славы, 13а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ГБУ ВО «Центр психолого-педагогической поддержки и развития детей».</a:t>
            </a:r>
          </a:p>
        </p:txBody>
      </p:sp>
    </p:spTree>
    <p:extLst>
      <p:ext uri="{BB962C8B-B14F-4D97-AF65-F5344CB8AC3E}">
        <p14:creationId xmlns:p14="http://schemas.microsoft.com/office/powerpoint/2010/main" val="320924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1536</TotalTime>
  <Words>752</Words>
  <Application>Microsoft Office PowerPoint</Application>
  <PresentationFormat>Широкоэкранный</PresentationFormat>
  <Paragraphs>66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Open Sans</vt:lpstr>
      <vt:lpstr>Open Sans Light</vt:lpstr>
      <vt:lpstr>Arial</vt:lpstr>
      <vt:lpstr>Calibri</vt:lpstr>
      <vt:lpstr>Calibri Light</vt:lpstr>
      <vt:lpstr>Times New Roman</vt:lpstr>
      <vt:lpstr>Wingdings</vt:lpstr>
      <vt:lpstr>Тема Office</vt:lpstr>
      <vt:lpstr>1_Тема Office</vt:lpstr>
      <vt:lpstr>Региональный конкурс творческих работ  «Ремень – не метод воспитания»</vt:lpstr>
      <vt:lpstr>Цель и задачи</vt:lpstr>
      <vt:lpstr>Презентация PowerPoint</vt:lpstr>
      <vt:lpstr>Участники</vt:lpstr>
      <vt:lpstr>Сроки проведения</vt:lpstr>
      <vt:lpstr>«Детство – счастливая пора»: рисунок</vt:lpstr>
      <vt:lpstr>«Чудесные превращения ремня»: арт-объект</vt:lpstr>
      <vt:lpstr>В конкурсной работе не допускается:</vt:lpstr>
      <vt:lpstr>Подведение итогов</vt:lpstr>
      <vt:lpstr>Регистрация участников</vt:lpstr>
      <vt:lpstr>Контакты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User 1</cp:lastModifiedBy>
  <cp:revision>41</cp:revision>
  <dcterms:created xsi:type="dcterms:W3CDTF">2021-11-30T07:46:11Z</dcterms:created>
  <dcterms:modified xsi:type="dcterms:W3CDTF">2025-09-05T07:49:32Z</dcterms:modified>
</cp:coreProperties>
</file>